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70" r:id="rId9"/>
    <p:sldId id="269" r:id="rId10"/>
    <p:sldId id="266" r:id="rId11"/>
    <p:sldId id="265" r:id="rId12"/>
    <p:sldId id="267" r:id="rId13"/>
    <p:sldId id="268" r:id="rId14"/>
    <p:sldId id="274" r:id="rId15"/>
    <p:sldId id="272" r:id="rId16"/>
    <p:sldId id="273" r:id="rId17"/>
    <p:sldId id="271" r:id="rId18"/>
    <p:sldId id="276" r:id="rId19"/>
    <p:sldId id="275" r:id="rId20"/>
    <p:sldId id="277" r:id="rId21"/>
    <p:sldId id="278" r:id="rId22"/>
    <p:sldId id="279" r:id="rId23"/>
    <p:sldId id="281" r:id="rId24"/>
    <p:sldId id="283" r:id="rId25"/>
    <p:sldId id="282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4"/>
    <p:restoredTop sz="94945"/>
  </p:normalViewPr>
  <p:slideViewPr>
    <p:cSldViewPr snapToGrid="0" snapToObjects="1">
      <p:cViewPr varScale="1">
        <p:scale>
          <a:sx n="119" d="100"/>
          <a:sy n="119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FDDA-32AE-2B4F-8F81-976E196CE0F9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CBD7E-B3A1-BC43-BE42-0AE94BC34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01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5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4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CBD7E-B3A1-BC43-BE42-0AE94BC34E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9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5EDD-3100-7DF8-344E-1350DD09D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5BB2E-7E27-F0B0-DD46-CD24A89D8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A0215-8025-542C-DF34-B7CD4E9B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1AEF2-180B-CF6C-0B9A-09F7EAED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19CB-66C1-2969-FD1E-FD05B1E0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0718-C9A5-B06E-6A9A-A2C937B9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AFB4-14AA-DFF3-5FCD-6C089E067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7E99C-13F1-5BFD-CECE-09CE17B2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5D2E9-6280-11B4-F5F5-AE6F16D3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F6F17-1CD2-B9A0-4363-294C7E65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7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9FE72-E149-823F-D7ED-04797BF4C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5707B-1299-A725-8751-77C3A2D3C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1437E-C1CA-6F21-491A-7F116628D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A7DA-F000-7054-B099-BEA35F8A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12A8B-9F64-03A5-E865-C5D194AF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92CE-C2F0-F9B2-8F5B-D1AD8846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9BB9-D28D-05DA-8E9D-6A370F9A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5C86-4D28-19CE-2534-8BAAA94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F9DD5-6B88-1D98-45FF-128387F2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70F5-0D90-2655-AA30-832FE866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6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0903-66D5-F6D3-DA61-CAD34555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99FE4-1497-BE6D-027F-89E75D4F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A793A-D61B-0399-5B9E-A8B52368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933F8-AA88-CD2B-6B57-F64C2E38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3ECB5-C167-B122-1B88-320A98D3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F4FE-B3FF-1168-8C81-939CEAF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ADFC-C8DE-31B5-286C-3F1B5B82B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15BCD-C558-20A4-0BA4-789670FC3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2A5D2-293B-556B-A6D3-4EC3EBFE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8673-CE10-3184-5319-220636B7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A2CA-91BD-EEF2-252D-8DE20A65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6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477E-D610-3805-8B33-BFE734BE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990E0-D172-4356-DE6D-8042008C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73FAD-2169-CCD2-6FB6-9E1479B94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FC469-D197-8A11-EC52-3FB733B3C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2A1574-D172-BC95-6D15-10AB9CFD9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30A69-97A0-41BF-2D9D-1F504555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5BC289-9E22-D1E5-A697-3D673E92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9B611-5E6B-7D31-8409-7C581411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8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00B6-77BE-26E2-1549-CFA2C9CC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A5D50-EDB7-C8DE-8ECD-128C8E76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11868-D664-09DA-7107-A6C92314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01F49-2901-5B3A-FFC0-514C8BF2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5F03-F4FA-9AF5-0231-A7C12AC4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677F7-ED53-603C-87CB-6947856C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2C8B3-A51E-B99E-6012-DF8FD86E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E276-326B-8295-5ECB-E6B9A31B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60054-D394-C8CA-57ED-AC8F2021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70A16-A3E9-2458-925D-3A43AFD5F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ACA77-88EC-50E2-0B39-9B7858DA5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81AE6-7C3C-4948-F102-67251C000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BD82C-58F2-9721-CEB3-35A9EE6A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058-8AB0-DEE4-BF4F-F994EBC9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F7C71-B3D0-5DED-B9BC-BBCE5A57B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AF358-0314-1045-A16D-FDFC34B59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13590-993F-8297-8DA1-67C54FE1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12C4-078F-F390-7BD3-E9B2BF4D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52565-0AA8-8E76-D098-F74FC885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9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85942-0922-46FF-A5D6-81392C8B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A614B-0855-B3AB-AF8C-D428BCB8A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90EFB-380B-8ADB-61EF-AD9BFAADA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70A8-1BF7-9B4D-AD1F-24847A322DA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296D2-0505-7DB7-B0D1-972529712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ADD7-E68E-A5BB-7003-7836A6DA8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CAFB-E42E-D848-B42B-C11BAA327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6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9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gl.ucsf.edu/chimerax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avashk.github.io/pycpd/rigid_registration.html" TargetMode="External"/><Relationship Id="rId2" Type="http://schemas.openxmlformats.org/officeDocument/2006/relationships/hyperlink" Target="https://www.cgl.ucsf.edu/chimera/pdf/UsersGuide1.1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rcsb.org/3d-view/5iq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CD24C7-5B9A-715B-A746-B2FA2A1A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7A570-D39C-8E35-7860-8D7DE047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1700" dirty="0"/>
              <a:t>1. A simple model to compare with </a:t>
            </a:r>
            <a:r>
              <a:rPr lang="en-US" sz="1700" dirty="0" err="1"/>
              <a:t>Unet</a:t>
            </a:r>
            <a:endParaRPr lang="en-US" sz="1700" dirty="0"/>
          </a:p>
          <a:p>
            <a:pPr lvl="1"/>
            <a:r>
              <a:rPr lang="en-US" sz="1700" dirty="0"/>
              <a:t>Train a simple model using Zn</a:t>
            </a:r>
            <a:r>
              <a:rPr lang="en-US" sz="1700" baseline="30000" dirty="0"/>
              <a:t>2+ </a:t>
            </a:r>
            <a:r>
              <a:rPr lang="en-US" sz="1700" dirty="0"/>
              <a:t>(large data, one atom)</a:t>
            </a:r>
          </a:p>
          <a:p>
            <a:pPr lvl="1"/>
            <a:r>
              <a:rPr lang="en-US" sz="1700" dirty="0"/>
              <a:t>Several axial self-attention layers </a:t>
            </a:r>
          </a:p>
          <a:p>
            <a:pPr lvl="1"/>
            <a:r>
              <a:rPr lang="en-US" sz="1700" dirty="0"/>
              <a:t>Heatmap and distribution for visualization</a:t>
            </a:r>
          </a:p>
          <a:p>
            <a:pPr lvl="1"/>
            <a:endParaRPr lang="en-US" sz="1700" dirty="0"/>
          </a:p>
          <a:p>
            <a:r>
              <a:rPr lang="en-US" sz="1700" dirty="0"/>
              <a:t>2. </a:t>
            </a:r>
            <a:r>
              <a:rPr lang="en-US" sz="1700" dirty="0" err="1"/>
              <a:t>Swin</a:t>
            </a:r>
            <a:r>
              <a:rPr lang="en-US" sz="1700" dirty="0"/>
              <a:t> transformer</a:t>
            </a:r>
          </a:p>
          <a:p>
            <a:pPr lvl="1"/>
            <a:r>
              <a:rPr lang="en-US" sz="1700" dirty="0"/>
              <a:t>Hierarchical feature maps</a:t>
            </a:r>
          </a:p>
          <a:p>
            <a:pPr lvl="1"/>
            <a:r>
              <a:rPr lang="en-US" sz="1700" dirty="0"/>
              <a:t>Shifted window allows cross-window connection</a:t>
            </a:r>
          </a:p>
          <a:p>
            <a:pPr lvl="1"/>
            <a:endParaRPr lang="en-US" sz="1700" dirty="0"/>
          </a:p>
          <a:p>
            <a:r>
              <a:rPr lang="en-US" sz="1700" dirty="0"/>
              <a:t>3. Imbalanced data</a:t>
            </a:r>
          </a:p>
          <a:p>
            <a:pPr lvl="1"/>
            <a:r>
              <a:rPr lang="en-US" sz="1700" dirty="0"/>
              <a:t>Loss function</a:t>
            </a:r>
          </a:p>
        </p:txBody>
      </p:sp>
      <p:pic>
        <p:nvPicPr>
          <p:cNvPr id="1025" name="Picture 1" descr="0">
            <a:extLst>
              <a:ext uri="{FF2B5EF4-FFF2-40B4-BE49-F238E27FC236}">
                <a16:creationId xmlns:a16="http://schemas.microsoft.com/office/drawing/2014/main" id="{88F98EF8-D546-E22F-2D72-FEB229B46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8"/>
          <a:stretch/>
        </p:blipFill>
        <p:spPr bwMode="auto">
          <a:xfrm>
            <a:off x="9125209" y="4975829"/>
            <a:ext cx="2617070" cy="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859174-FC0F-8989-3024-53D0F4FF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64" y="3647553"/>
            <a:ext cx="2617070" cy="244505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0C759C5-888E-44FA-9101-1ED00E96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3C51EF81-4916-42EE-B4B6-F0E4EF81E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1798A-E4B3-4C93-90E4-02D60CEB5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453947-F26D-4657-8AA7-29F4E8DD1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" t="2609" r="1138" b="1138"/>
          <a:stretch/>
        </p:blipFill>
        <p:spPr>
          <a:xfrm>
            <a:off x="5965773" y="1316616"/>
            <a:ext cx="2463725" cy="216367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FEBBEFA-D3F3-E2B1-E6FB-CAE7BE0CE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6648"/>
          <a:stretch/>
        </p:blipFill>
        <p:spPr>
          <a:xfrm>
            <a:off x="8934273" y="1497404"/>
            <a:ext cx="2617070" cy="1847689"/>
          </a:xfrm>
          <a:prstGeom prst="rect">
            <a:avLst/>
          </a:prstGeom>
        </p:spPr>
      </p:pic>
      <p:pic>
        <p:nvPicPr>
          <p:cNvPr id="12" name="Picture 11" descr="A picture containing text, shoji, window, tiled&#10;&#10;Description automatically generated">
            <a:extLst>
              <a:ext uri="{FF2B5EF4-FFF2-40B4-BE49-F238E27FC236}">
                <a16:creationId xmlns:a16="http://schemas.microsoft.com/office/drawing/2014/main" id="{8AFC5D10-A76E-E2CB-D589-77137FA2F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308" y="3480295"/>
            <a:ext cx="2956650" cy="12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03BFAE18-D528-8CBE-C7A6-1310DCB40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04"/>
          <a:stretch/>
        </p:blipFill>
        <p:spPr>
          <a:xfrm>
            <a:off x="1100482" y="2938622"/>
            <a:ext cx="3023244" cy="206347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867EAF-781A-CAB1-A83D-8AABD96D8CFD}"/>
              </a:ext>
            </a:extLst>
          </p:cNvPr>
          <p:cNvSpPr txBox="1"/>
          <p:nvPr/>
        </p:nvSpPr>
        <p:spPr>
          <a:xfrm>
            <a:off x="1064302" y="1690688"/>
            <a:ext cx="2380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Neutral charge</a:t>
            </a:r>
          </a:p>
          <a:p>
            <a:r>
              <a:rPr lang="en-US" sz="2800" b="1" dirty="0"/>
              <a:t>training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4128D1EF-251F-42B3-EFDF-3364DF80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53" y="1766179"/>
            <a:ext cx="5929745" cy="39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FDFBDA-319E-73D0-0D42-2D457F035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765089"/>
              </p:ext>
            </p:extLst>
          </p:nvPr>
        </p:nvGraphicFramePr>
        <p:xfrm>
          <a:off x="838200" y="2143852"/>
          <a:ext cx="105156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</a:tblGrid>
              <a:tr h="297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mean/median/std</a:t>
                      </a:r>
                      <a:r>
                        <a:rPr lang="zh-CN" altLang="en-US" dirty="0"/>
                        <a:t>）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Positive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38.8k/9.7k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0.67/0.43/0.77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17.8k/4.4k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5.45/5.41/1.39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293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F245E1-07CF-E7BA-2659-AA3AD35276DC}"/>
              </a:ext>
            </a:extLst>
          </p:cNvPr>
          <p:cNvSpPr txBox="1"/>
          <p:nvPr/>
        </p:nvSpPr>
        <p:spPr>
          <a:xfrm>
            <a:off x="838200" y="1648202"/>
            <a:ext cx="532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Ligands with positive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neutral</a:t>
            </a:r>
            <a:r>
              <a:rPr lang="en-US" sz="2400" b="1" dirty="0"/>
              <a:t> charge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E4E44B-0014-683D-ED49-D749E16D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BB04C31-F399-957E-B154-4931CC5B9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01382"/>
              </p:ext>
            </p:extLst>
          </p:nvPr>
        </p:nvGraphicFramePr>
        <p:xfrm>
          <a:off x="838200" y="4634930"/>
          <a:ext cx="105156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747573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213919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479243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2166646"/>
                    </a:ext>
                  </a:extLst>
                </a:gridCol>
              </a:tblGrid>
              <a:tr h="297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92115"/>
                  </a:ext>
                </a:extLst>
              </a:tr>
              <a:tr h="5139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Positive + Negative + 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G</a:t>
                      </a:r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+</a:t>
                      </a:r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56.7k/14.1k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3.27/2.36/2.39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31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830396-C4F5-7CAC-EE0E-465E7A35B701}"/>
              </a:ext>
            </a:extLst>
          </p:cNvPr>
          <p:cNvSpPr txBox="1"/>
          <p:nvPr/>
        </p:nvSpPr>
        <p:spPr>
          <a:xfrm>
            <a:off x="838200" y="4173265"/>
            <a:ext cx="243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Prev. result 05/10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26883-03CE-652C-6400-5892584555B2}"/>
              </a:ext>
            </a:extLst>
          </p:cNvPr>
          <p:cNvSpPr txBox="1"/>
          <p:nvPr/>
        </p:nvSpPr>
        <p:spPr>
          <a:xfrm>
            <a:off x="6287912" y="4173265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=0.67</a:t>
            </a:r>
            <a:r>
              <a:rPr lang="zh-CN" altLang="en-US" dirty="0"/>
              <a:t>*</a:t>
            </a:r>
            <a:r>
              <a:rPr lang="en-US" altLang="zh-CN" dirty="0"/>
              <a:t>9.7+5.45</a:t>
            </a:r>
            <a:r>
              <a:rPr lang="zh-CN" altLang="en-US" dirty="0"/>
              <a:t>*</a:t>
            </a:r>
            <a:r>
              <a:rPr lang="en-US" altLang="zh-CN" dirty="0"/>
              <a:t>4.4/(9.7+4.4)</a:t>
            </a:r>
            <a:r>
              <a:rPr lang="en-US" dirty="0"/>
              <a:t> =2.16</a:t>
            </a:r>
          </a:p>
        </p:txBody>
      </p:sp>
    </p:spTree>
    <p:extLst>
      <p:ext uri="{BB962C8B-B14F-4D97-AF65-F5344CB8AC3E}">
        <p14:creationId xmlns:p14="http://schemas.microsoft.com/office/powerpoint/2010/main" val="385849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855E19-7610-55A2-0D44-0D1B2BB19E7D}"/>
              </a:ext>
            </a:extLst>
          </p:cNvPr>
          <p:cNvSpPr txBox="1"/>
          <p:nvPr/>
        </p:nvSpPr>
        <p:spPr>
          <a:xfrm flipH="1">
            <a:off x="7560533" y="2488367"/>
            <a:ext cx="379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Regress RMSD on ligand length</a:t>
            </a:r>
          </a:p>
          <a:p>
            <a:r>
              <a:rPr lang="en-US" altLang="zh-CN" sz="2000" dirty="0"/>
              <a:t>- coefficient = 0.1</a:t>
            </a:r>
            <a:endParaRPr lang="en-US" sz="2000" dirty="0"/>
          </a:p>
        </p:txBody>
      </p:sp>
      <p:pic>
        <p:nvPicPr>
          <p:cNvPr id="6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F15771A4-7A78-F0B4-AA60-302600E8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53" y="1832868"/>
            <a:ext cx="5644845" cy="40955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0E339-28D6-3821-92A0-EC2F4507E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6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BE45-834A-F590-0838-62447756A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17677" cy="4577535"/>
          </a:xfrm>
        </p:spPr>
        <p:txBody>
          <a:bodyPr>
            <a:normAutofit/>
          </a:bodyPr>
          <a:lstStyle/>
          <a:p>
            <a:r>
              <a:rPr lang="en-US" sz="3200" dirty="0"/>
              <a:t>Neutral charge</a:t>
            </a:r>
          </a:p>
          <a:p>
            <a:pPr lvl="1"/>
            <a:r>
              <a:rPr lang="en-US" sz="2800" dirty="0"/>
              <a:t>Draw plots for outliers (before vs. after)</a:t>
            </a:r>
          </a:p>
          <a:p>
            <a:pPr lvl="1"/>
            <a:r>
              <a:rPr lang="en-US" sz="2800" dirty="0"/>
              <a:t>Ligands are located on channel 23; Inserting them into other channels according to atom type might adopt more info</a:t>
            </a:r>
          </a:p>
          <a:p>
            <a:pPr lvl="1"/>
            <a:endParaRPr lang="en-US" sz="2800" dirty="0"/>
          </a:p>
          <a:p>
            <a:pPr lvl="1"/>
            <a:r>
              <a:rPr lang="en-US" sz="2000" b="1" dirty="0">
                <a:highlight>
                  <a:srgbClr val="FFFF00"/>
                </a:highlight>
              </a:rPr>
              <a:t>Shape</a:t>
            </a:r>
          </a:p>
          <a:p>
            <a:pPr lvl="1"/>
            <a:r>
              <a:rPr lang="en-US" sz="2000" b="1" dirty="0">
                <a:highlight>
                  <a:srgbClr val="FFFF00"/>
                </a:highlight>
              </a:rPr>
              <a:t>Metal atom positions paper </a:t>
            </a:r>
          </a:p>
          <a:p>
            <a:pPr lvl="2"/>
            <a:r>
              <a:rPr lang="en-US" sz="1600" b="1" dirty="0">
                <a:highlight>
                  <a:srgbClr val="FFFF00"/>
                </a:highlight>
              </a:rPr>
              <a:t>Metal type</a:t>
            </a:r>
          </a:p>
          <a:p>
            <a:pPr lvl="2"/>
            <a:r>
              <a:rPr lang="en-US" sz="1600" b="1" dirty="0">
                <a:highlight>
                  <a:srgbClr val="FFFF00"/>
                </a:highlight>
              </a:rPr>
              <a:t>Given metal type, location</a:t>
            </a:r>
          </a:p>
          <a:p>
            <a:pPr lvl="1"/>
            <a:endParaRPr lang="en-US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64E254-4972-92A1-4FFD-10AB8AA0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To-do</a:t>
            </a: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72C40F8-A27E-B941-F17D-B36A39952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0"/>
          <a:stretch/>
        </p:blipFill>
        <p:spPr>
          <a:xfrm>
            <a:off x="7455877" y="681037"/>
            <a:ext cx="4584993" cy="457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Papers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9C2538B-9950-C6A0-AE1D-B4A3534DF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4686" y="1690688"/>
            <a:ext cx="8636000" cy="3619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2A771-1018-E990-A99B-3D178EEE2180}"/>
              </a:ext>
            </a:extLst>
          </p:cNvPr>
          <p:cNvSpPr txBox="1"/>
          <p:nvPr/>
        </p:nvSpPr>
        <p:spPr>
          <a:xfrm>
            <a:off x="1284686" y="5590903"/>
            <a:ext cx="598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word:</a:t>
            </a:r>
            <a:r>
              <a:rPr lang="zh-CN" altLang="en-US" dirty="0"/>
              <a:t> </a:t>
            </a:r>
            <a:r>
              <a:rPr lang="en-US" altLang="zh-CN" dirty="0"/>
              <a:t>protein-ligand</a:t>
            </a:r>
            <a:r>
              <a:rPr lang="zh-CN" altLang="en-US" dirty="0"/>
              <a:t> </a:t>
            </a:r>
            <a:r>
              <a:rPr lang="en-US" altLang="zh-CN" dirty="0"/>
              <a:t>docking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ligand</a:t>
            </a:r>
          </a:p>
          <a:p>
            <a:endParaRPr lang="en-US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focuses:</a:t>
            </a:r>
            <a:r>
              <a:rPr lang="zh-CN" altLang="en-US" dirty="0"/>
              <a:t> </a:t>
            </a:r>
            <a:r>
              <a:rPr lang="en-US" altLang="zh-CN" dirty="0"/>
              <a:t>geometry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coordination,</a:t>
            </a:r>
            <a:r>
              <a:rPr lang="zh-CN" altLang="en-US" dirty="0"/>
              <a:t> </a:t>
            </a:r>
            <a:r>
              <a:rPr lang="en-US" altLang="zh-CN" b="1" dirty="0"/>
              <a:t>ligand</a:t>
            </a:r>
            <a:r>
              <a:rPr lang="zh-CN" altLang="en-US" b="1" dirty="0"/>
              <a:t> </a:t>
            </a:r>
            <a:r>
              <a:rPr lang="en-US" altLang="zh-CN" b="1" dirty="0"/>
              <a:t>conformation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DDF07-AB09-FD42-D015-7B99F77C2FC7}"/>
              </a:ext>
            </a:extLst>
          </p:cNvPr>
          <p:cNvSpPr/>
          <p:nvPr/>
        </p:nvSpPr>
        <p:spPr>
          <a:xfrm>
            <a:off x="1284686" y="1730224"/>
            <a:ext cx="8849018" cy="4823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618ED-6444-8228-0967-CF7CF9469453}"/>
              </a:ext>
            </a:extLst>
          </p:cNvPr>
          <p:cNvSpPr/>
          <p:nvPr/>
        </p:nvSpPr>
        <p:spPr>
          <a:xfrm>
            <a:off x="1284686" y="3775970"/>
            <a:ext cx="8849018" cy="4823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7602695" y="5332538"/>
            <a:ext cx="3953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GaudiMM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</a:p>
          <a:p>
            <a:r>
              <a:rPr lang="en-US" altLang="zh-CN" dirty="0" err="1"/>
              <a:t>GaudiMM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</a:p>
          <a:p>
            <a:r>
              <a:rPr lang="en-US" altLang="zh-CN" dirty="0" err="1"/>
              <a:t>MetalPDB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citations</a:t>
            </a:r>
            <a:r>
              <a:rPr lang="zh-CN" altLang="en-US" dirty="0"/>
              <a:t> </a:t>
            </a:r>
            <a:r>
              <a:rPr lang="en-US" altLang="zh-CN" dirty="0"/>
              <a:t>(2019</a:t>
            </a:r>
          </a:p>
          <a:p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(positive)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30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4972-AFE9-20F8-8475-D5D4B54F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Ligand embedding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E6E2D-A1D7-AB96-BBF1-8770D436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154"/>
            <a:ext cx="11506200" cy="4351338"/>
          </a:xfrm>
        </p:spPr>
        <p:txBody>
          <a:bodyPr/>
          <a:lstStyle/>
          <a:p>
            <a:r>
              <a:rPr lang="en-US" dirty="0"/>
              <a:t>Now: Don’s distinguish ligands’ atom types, put all in channel 23</a:t>
            </a:r>
          </a:p>
          <a:p>
            <a:r>
              <a:rPr lang="en-US" dirty="0"/>
              <a:t>After: there is no channel 23, ligands are scattered from 2</a:t>
            </a:r>
            <a:r>
              <a:rPr lang="en-US" baseline="30000" dirty="0"/>
              <a:t>nd</a:t>
            </a:r>
            <a:r>
              <a:rPr lang="en-US" dirty="0"/>
              <a:t> to </a:t>
            </a:r>
            <a:r>
              <a:rPr lang="en-US" dirty="0" err="1"/>
              <a:t>X</a:t>
            </a:r>
            <a:r>
              <a:rPr lang="en-US" sz="2400" baseline="30000" dirty="0" err="1"/>
              <a:t>th</a:t>
            </a:r>
            <a:r>
              <a:rPr lang="en-US" sz="2400" dirty="0"/>
              <a:t>  </a:t>
            </a:r>
            <a:r>
              <a:rPr lang="en-US" dirty="0"/>
              <a:t>channel </a:t>
            </a:r>
          </a:p>
          <a:p>
            <a:pPr lvl="1"/>
            <a:r>
              <a:rPr lang="en-US" dirty="0"/>
              <a:t>Need to encode ligands</a:t>
            </a:r>
            <a:r>
              <a:rPr lang="en-US" altLang="zh-CN" dirty="0"/>
              <a:t>’</a:t>
            </a:r>
            <a:r>
              <a:rPr lang="en-US" dirty="0"/>
              <a:t> type into existing dictionary</a:t>
            </a:r>
          </a:p>
          <a:p>
            <a:pPr lvl="1"/>
            <a:r>
              <a:rPr lang="en-US" dirty="0"/>
              <a:t>Simplest case would be Zn and etc..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3B4A44-76E5-BD47-3BDA-58E9AF73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18" y="3552458"/>
            <a:ext cx="6514764" cy="30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More plots (neutral charge ligands)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CCA72-BFA0-027C-A5BE-2272DD15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109" y="1690688"/>
            <a:ext cx="3736227" cy="4351338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666AE1A-2471-F54C-53F5-B220E8C1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27" y="1690688"/>
            <a:ext cx="5071747" cy="45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DC95-008C-F779-F54D-709F890C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0704 Co</a:t>
            </a:r>
            <a:r>
              <a:rPr lang="en-US" altLang="zh-CN" dirty="0"/>
              <a:t>ordinates recovery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219FF-AFA6-A48B-FE20-FCA6178FAD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8857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pPr lvl="1"/>
                <a:r>
                  <a:rPr lang="en-US" dirty="0"/>
                  <a:t>1. </a:t>
                </a:r>
              </a:p>
              <a:p>
                <a:pPr lvl="3"/>
                <a:r>
                  <a:rPr lang="en-US" b="1" dirty="0"/>
                  <a:t>Input:</a:t>
                </a:r>
              </a:p>
              <a:p>
                <a:pPr lvl="2"/>
                <a:r>
                  <a:rPr lang="en-US" dirty="0"/>
                  <a:t>Adjust based on ligand pairwise distance. </a:t>
                </a:r>
              </a:p>
              <a:p>
                <a:pPr lvl="3"/>
                <a:r>
                  <a:rPr lang="en-US" b="1" dirty="0"/>
                  <a:t>Input:</a:t>
                </a:r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2. see it as a sequential prediction</a:t>
                </a:r>
              </a:p>
              <a:p>
                <a:pPr lvl="2"/>
                <a:r>
                  <a:rPr lang="en-US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𝑙𝑖𝑔𝑎𝑛𝑑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𝑙𝑖𝑔𝑎𝑛𝑑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𝑝𝑟𝑜𝑡𝑒𝑖𝑛</m:t>
                        </m:r>
                      </m:sub>
                    </m:sSub>
                  </m:oMath>
                </a14:m>
                <a:r>
                  <a:rPr lang="en-US" dirty="0"/>
                  <a:t>, true protein coordinates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1219FF-AFA6-A48B-FE20-FCA6178FA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885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DE654EF-2FFF-9D8A-7A80-98489C3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57" y="4450782"/>
            <a:ext cx="1629743" cy="16851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47A2C6-020F-417E-5149-BF959DB570C3}"/>
              </a:ext>
            </a:extLst>
          </p:cNvPr>
          <p:cNvSpPr/>
          <p:nvPr/>
        </p:nvSpPr>
        <p:spPr>
          <a:xfrm>
            <a:off x="2250577" y="4974894"/>
            <a:ext cx="213385" cy="193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9526E-17B0-7730-0A66-E6F252C61B8A}"/>
              </a:ext>
            </a:extLst>
          </p:cNvPr>
          <p:cNvSpPr/>
          <p:nvPr/>
        </p:nvSpPr>
        <p:spPr>
          <a:xfrm>
            <a:off x="2250576" y="5168532"/>
            <a:ext cx="213385" cy="118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C79E9-0746-C265-113C-2BC06ACE8D54}"/>
              </a:ext>
            </a:extLst>
          </p:cNvPr>
          <p:cNvSpPr/>
          <p:nvPr/>
        </p:nvSpPr>
        <p:spPr>
          <a:xfrm rot="16200000">
            <a:off x="3761150" y="1645915"/>
            <a:ext cx="213385" cy="118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44AEDE-0554-3B71-A2D4-C6172AD7717B}"/>
                  </a:ext>
                </a:extLst>
              </p:cNvPr>
              <p:cNvSpPr txBox="1"/>
              <p:nvPr/>
            </p:nvSpPr>
            <p:spPr>
              <a:xfrm>
                <a:off x="1985282" y="1620980"/>
                <a:ext cx="3676199" cy="405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𝑙𝑖𝑔𝑎𝑛𝑑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𝑝𝑟𝑜𝑡𝑒𝑖𝑛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𝑎𝑡𝑜𝑚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3]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44AEDE-0554-3B71-A2D4-C6172AD77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282" y="1620980"/>
                <a:ext cx="3676199" cy="405560"/>
              </a:xfrm>
              <a:prstGeom prst="rect">
                <a:avLst/>
              </a:prstGeom>
              <a:blipFill>
                <a:blip r:embed="rId5"/>
                <a:stretch>
                  <a:fillRect l="-1379" t="-12121" r="-1034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F13A8-4A1D-F32B-BF8C-55A284EC7B8E}"/>
                  </a:ext>
                </a:extLst>
              </p:cNvPr>
              <p:cNvSpPr txBox="1"/>
              <p:nvPr/>
            </p:nvSpPr>
            <p:spPr>
              <a:xfrm>
                <a:off x="2250576" y="3134739"/>
                <a:ext cx="49399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8F13A8-4A1D-F32B-BF8C-55A284E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576" y="3134739"/>
                <a:ext cx="4939989" cy="307777"/>
              </a:xfrm>
              <a:prstGeom prst="rect">
                <a:avLst/>
              </a:prstGeom>
              <a:blipFill>
                <a:blip r:embed="rId6"/>
                <a:stretch>
                  <a:fillRect t="-1923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880EE-F2C1-5364-CB8A-F4B398824EFA}"/>
                  </a:ext>
                </a:extLst>
              </p:cNvPr>
              <p:cNvSpPr txBox="1"/>
              <p:nvPr/>
            </p:nvSpPr>
            <p:spPr>
              <a:xfrm>
                <a:off x="8993460" y="4186751"/>
                <a:ext cx="91997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𝑙𝑖𝑔𝑎𝑛𝑑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7880EE-F2C1-5364-CB8A-F4B398824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460" y="4186751"/>
                <a:ext cx="919974" cy="39190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C8F7AF-BB80-DCA4-CC48-AB1E46EDF358}"/>
                  </a:ext>
                </a:extLst>
              </p:cNvPr>
              <p:cNvSpPr txBox="1"/>
              <p:nvPr/>
            </p:nvSpPr>
            <p:spPr>
              <a:xfrm>
                <a:off x="10354017" y="5293370"/>
                <a:ext cx="91997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𝑝𝑟𝑜𝑡𝑒𝑖𝑛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C8F7AF-BB80-DCA4-CC48-AB1E46EDF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17" y="5293370"/>
                <a:ext cx="919974" cy="390748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4D3B46-421B-BD3A-1E74-E01CC5D5A7BF}"/>
                  </a:ext>
                </a:extLst>
              </p:cNvPr>
              <p:cNvSpPr txBox="1"/>
              <p:nvPr/>
            </p:nvSpPr>
            <p:spPr>
              <a:xfrm>
                <a:off x="10184044" y="4200444"/>
                <a:ext cx="91997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𝑙𝑖𝑔𝑎𝑛𝑑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𝑝𝑟𝑜𝑡𝑒𝑖𝑛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4D3B46-421B-BD3A-1E74-E01CC5D5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044" y="4200444"/>
                <a:ext cx="919974" cy="391902"/>
              </a:xfrm>
              <a:prstGeom prst="rect">
                <a:avLst/>
              </a:prstGeom>
              <a:blipFill>
                <a:blip r:embed="rId9"/>
                <a:stretch>
                  <a:fillRect r="-6575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7786D14-F67F-AD6D-1575-14A5C656786D}"/>
              </a:ext>
            </a:extLst>
          </p:cNvPr>
          <p:cNvSpPr/>
          <p:nvPr/>
        </p:nvSpPr>
        <p:spPr>
          <a:xfrm>
            <a:off x="3257916" y="2782232"/>
            <a:ext cx="213385" cy="1936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F840E6-E8C6-0103-AFA8-9830AFD6DF83}"/>
              </a:ext>
            </a:extLst>
          </p:cNvPr>
          <p:cNvSpPr txBox="1"/>
          <p:nvPr/>
        </p:nvSpPr>
        <p:spPr>
          <a:xfrm>
            <a:off x="2988524" y="5408637"/>
            <a:ext cx="2020233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Protein coordinates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0DD16-6784-280B-05E8-489968335835}"/>
              </a:ext>
            </a:extLst>
          </p:cNvPr>
          <p:cNvSpPr txBox="1"/>
          <p:nvPr/>
        </p:nvSpPr>
        <p:spPr>
          <a:xfrm>
            <a:off x="4686403" y="2026540"/>
            <a:ext cx="2020233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Protein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F78C9-C5EF-8E63-6E2A-C2F3A46A5B95}"/>
                  </a:ext>
                </a:extLst>
              </p:cNvPr>
              <p:cNvSpPr txBox="1"/>
              <p:nvPr/>
            </p:nvSpPr>
            <p:spPr>
              <a:xfrm>
                <a:off x="3471301" y="3456433"/>
                <a:ext cx="6099716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fName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𝑙𝑖𝑔𝑎𝑛𝑑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F78C9-C5EF-8E63-6E2A-C2F3A46A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01" y="3456433"/>
                <a:ext cx="6099716" cy="39190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F0EFD0A-C9F2-B89A-9060-7426B10BA1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6966" y="297092"/>
            <a:ext cx="3676199" cy="333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7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1284686" y="2523966"/>
            <a:ext cx="335886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</a:p>
          <a:p>
            <a:pPr marL="285750" indent="-285750">
              <a:buFontTx/>
              <a:buChar char="-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whole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</a:p>
          <a:p>
            <a:pPr marL="742950" lvl="1" indent="-285750">
              <a:buFontTx/>
              <a:buChar char="-"/>
            </a:pPr>
            <a:r>
              <a:rPr lang="en-US" altLang="zh-CN" dirty="0"/>
              <a:t>Rigid protein structure</a:t>
            </a:r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citations</a:t>
            </a:r>
            <a:r>
              <a:rPr lang="zh-CN" altLang="en-US" dirty="0"/>
              <a:t> </a:t>
            </a:r>
            <a:r>
              <a:rPr lang="en-US" altLang="zh-CN" dirty="0"/>
              <a:t>(2019</a:t>
            </a:r>
          </a:p>
          <a:p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Performance</a:t>
            </a:r>
          </a:p>
        </p:txBody>
      </p:sp>
      <p:pic>
        <p:nvPicPr>
          <p:cNvPr id="10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11AC98-DA05-9018-EC7B-5FCBC4480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29" b="28419"/>
          <a:stretch/>
        </p:blipFill>
        <p:spPr>
          <a:xfrm>
            <a:off x="1284686" y="1825625"/>
            <a:ext cx="8636000" cy="570156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4A55DE2-4E77-6813-C2B2-A6873B01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2929" y="2462677"/>
            <a:ext cx="4578626" cy="1932645"/>
          </a:xfr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4D3903E-09CD-3630-E159-07E94B50C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91" y="5167311"/>
            <a:ext cx="4475705" cy="103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1292033" y="1423678"/>
            <a:ext cx="2469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Dataset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Benchmark input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Coordination evaluator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Model Performance</a:t>
            </a: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FD84784E-F6AC-1D0D-83DC-D225DAD3F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93"/>
          <a:stretch/>
        </p:blipFill>
        <p:spPr>
          <a:xfrm>
            <a:off x="4917807" y="2603708"/>
            <a:ext cx="4648793" cy="1477328"/>
          </a:xfr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335BBC8-6120-1606-5F0D-A30BF5A9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807" y="4283150"/>
            <a:ext cx="4747559" cy="1130782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82054BF3-4CEF-3AB4-1B90-1E9F0AAF4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807" y="5789345"/>
            <a:ext cx="4803261" cy="915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1D6AC-25C5-36F1-C008-6795B0A641EC}"/>
              </a:ext>
            </a:extLst>
          </p:cNvPr>
          <p:cNvSpPr txBox="1"/>
          <p:nvPr/>
        </p:nvSpPr>
        <p:spPr>
          <a:xfrm>
            <a:off x="9966880" y="2528824"/>
            <a:ext cx="204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GaudiMM</a:t>
            </a:r>
            <a:r>
              <a:rPr lang="en-US" sz="1400" dirty="0"/>
              <a:t>: A modular multi‐objective platform for molecular modeling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7B665-4DBC-BCA8-F7EF-27498E400701}"/>
              </a:ext>
            </a:extLst>
          </p:cNvPr>
          <p:cNvSpPr/>
          <p:nvPr/>
        </p:nvSpPr>
        <p:spPr>
          <a:xfrm>
            <a:off x="6465346" y="4905490"/>
            <a:ext cx="1656678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FB181-D830-5865-6750-1B99593E98CA}"/>
              </a:ext>
            </a:extLst>
          </p:cNvPr>
          <p:cNvSpPr/>
          <p:nvPr/>
        </p:nvSpPr>
        <p:spPr>
          <a:xfrm>
            <a:off x="8566483" y="4905490"/>
            <a:ext cx="654423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3A7FEE-7D0F-D260-D045-7ABC9EEF8AC8}"/>
              </a:ext>
            </a:extLst>
          </p:cNvPr>
          <p:cNvSpPr/>
          <p:nvPr/>
        </p:nvSpPr>
        <p:spPr>
          <a:xfrm>
            <a:off x="4917808" y="6265102"/>
            <a:ext cx="2958584" cy="22176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795DB-CB32-C4C0-62DA-BE6FA82F839A}"/>
              </a:ext>
            </a:extLst>
          </p:cNvPr>
          <p:cNvSpPr/>
          <p:nvPr/>
        </p:nvSpPr>
        <p:spPr>
          <a:xfrm>
            <a:off x="5852160" y="5945792"/>
            <a:ext cx="2400749" cy="30121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4AC6BF0-F444-32B8-25F4-6573DA3F7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807" y="1354148"/>
            <a:ext cx="4648792" cy="11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6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FA15-0B25-5735-F522-5D8A93AC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FA2260A5-1E92-7668-11EA-4001C150A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943" y="506638"/>
            <a:ext cx="9506517" cy="5284561"/>
          </a:xfrm>
        </p:spPr>
      </p:pic>
    </p:spTree>
    <p:extLst>
      <p:ext uri="{BB962C8B-B14F-4D97-AF65-F5344CB8AC3E}">
        <p14:creationId xmlns:p14="http://schemas.microsoft.com/office/powerpoint/2010/main" val="133922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4A242-2E44-C46F-2344-DBC13FAEBCBD}"/>
              </a:ext>
            </a:extLst>
          </p:cNvPr>
          <p:cNvSpPr txBox="1"/>
          <p:nvPr/>
        </p:nvSpPr>
        <p:spPr>
          <a:xfrm>
            <a:off x="838200" y="2120579"/>
            <a:ext cx="35547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Coordination objective flowchart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Locate metal 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Found donor atoms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Compute </a:t>
            </a:r>
            <a:r>
              <a:rPr lang="en-US" dirty="0" err="1"/>
              <a:t>Coord_Fitness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Pose: </a:t>
            </a:r>
            <a:r>
              <a:rPr lang="en-US" dirty="0" err="1"/>
              <a:t>Coord_RMSD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Directionality: the rest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C7794E-C727-EF77-D917-6A19E71A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68" y="707853"/>
            <a:ext cx="7529532" cy="57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FF2-13B2-99BD-D768-CD4DF13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0715 Papers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1A10C22-39CB-A525-3D3A-4B74024EC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9" y="2333333"/>
            <a:ext cx="8305800" cy="285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D070C6-E2FA-FB32-CCA6-BD88D487A849}"/>
              </a:ext>
            </a:extLst>
          </p:cNvPr>
          <p:cNvSpPr/>
          <p:nvPr/>
        </p:nvSpPr>
        <p:spPr>
          <a:xfrm>
            <a:off x="1691309" y="3646840"/>
            <a:ext cx="8216484" cy="154399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CEA26-3945-7678-FCE6-055348150A38}"/>
              </a:ext>
            </a:extLst>
          </p:cNvPr>
          <p:cNvSpPr/>
          <p:nvPr/>
        </p:nvSpPr>
        <p:spPr>
          <a:xfrm>
            <a:off x="3829722" y="4002603"/>
            <a:ext cx="3164541" cy="37575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677E96D1-0DE9-7CC8-9BE7-5E32F98D5507}"/>
              </a:ext>
            </a:extLst>
          </p:cNvPr>
          <p:cNvSpPr txBox="1"/>
          <p:nvPr/>
        </p:nvSpPr>
        <p:spPr>
          <a:xfrm>
            <a:off x="9245108" y="5833478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UCSF Chimera</a:t>
            </a:r>
          </a:p>
        </p:txBody>
      </p:sp>
    </p:spTree>
    <p:extLst>
      <p:ext uri="{BB962C8B-B14F-4D97-AF65-F5344CB8AC3E}">
        <p14:creationId xmlns:p14="http://schemas.microsoft.com/office/powerpoint/2010/main" val="239567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6739-7C34-01C6-80AE-BDC0D261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Conformation RMSD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661C-797D-891E-559F-959170780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Vanilla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19A1B-1DCC-7A91-057A-73007F06CB39}"/>
              </a:ext>
            </a:extLst>
          </p:cNvPr>
          <p:cNvSpPr txBox="1"/>
          <p:nvPr/>
        </p:nvSpPr>
        <p:spPr>
          <a:xfrm>
            <a:off x="838200" y="2391811"/>
            <a:ext cx="515470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Locate metal ion (our model output)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Found all atoms in search sphere within r = 5 A from predicted and real metal location -&gt; two sets of same size: </a:t>
            </a:r>
            <a:r>
              <a:rPr lang="en-US" dirty="0">
                <a:hlinkClick r:id="rId2"/>
              </a:rPr>
              <a:t>pt1, pt2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Pose: </a:t>
            </a:r>
            <a:r>
              <a:rPr lang="en-US" dirty="0" err="1"/>
              <a:t>Coord_RMSD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Perform </a:t>
            </a:r>
            <a:r>
              <a:rPr lang="en-US" dirty="0">
                <a:hlinkClick r:id="rId3"/>
              </a:rPr>
              <a:t>CPD</a:t>
            </a:r>
            <a:r>
              <a:rPr lang="en-US" dirty="0"/>
              <a:t> on pt1 -&gt; pt1_tilda (pkg: </a:t>
            </a:r>
            <a:r>
              <a:rPr lang="en-US" dirty="0" err="1"/>
              <a:t>pycpd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Compute RMSD </a:t>
            </a:r>
            <a:r>
              <a:rPr lang="en-US" dirty="0" err="1"/>
              <a:t>bw</a:t>
            </a:r>
            <a:r>
              <a:rPr lang="en-US" dirty="0"/>
              <a:t> pt1_tilda and pt2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049FCD-E196-6ED5-AC0D-E76D402FB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06" y="1355586"/>
            <a:ext cx="6275294" cy="4821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26C9CD-FD1F-5A47-B166-09A133DAAA25}"/>
              </a:ext>
            </a:extLst>
          </p:cNvPr>
          <p:cNvSpPr txBox="1"/>
          <p:nvPr/>
        </p:nvSpPr>
        <p:spPr>
          <a:xfrm>
            <a:off x="1553585" y="4173416"/>
            <a:ext cx="4439321" cy="12003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1. Found </a:t>
            </a:r>
            <a:r>
              <a:rPr lang="en-US" b="1" dirty="0">
                <a:solidFill>
                  <a:srgbClr val="FF0000"/>
                </a:solidFill>
              </a:rPr>
              <a:t>donor</a:t>
            </a:r>
            <a:r>
              <a:rPr lang="en-US" dirty="0"/>
              <a:t> atoms ?? </a:t>
            </a:r>
            <a:r>
              <a:rPr lang="en-US" b="1" dirty="0"/>
              <a:t>Done.</a:t>
            </a:r>
          </a:p>
          <a:p>
            <a:r>
              <a:rPr lang="en-US" dirty="0"/>
              <a:t>2. M = min(|pt1|,|pt2|)</a:t>
            </a:r>
          </a:p>
          <a:p>
            <a:r>
              <a:rPr lang="en-US" dirty="0"/>
              <a:t>    L2 norm to metal</a:t>
            </a:r>
          </a:p>
          <a:p>
            <a:r>
              <a:rPr lang="en-US" dirty="0"/>
              <a:t>    Keep the M closest points for each set</a:t>
            </a:r>
          </a:p>
        </p:txBody>
      </p:sp>
    </p:spTree>
    <p:extLst>
      <p:ext uri="{BB962C8B-B14F-4D97-AF65-F5344CB8AC3E}">
        <p14:creationId xmlns:p14="http://schemas.microsoft.com/office/powerpoint/2010/main" val="161671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6739-7C34-01C6-80AE-BDC0D261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Result and Plot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E756615-C2D1-F1DE-285C-7A7806EC3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46" y="2113620"/>
            <a:ext cx="4938932" cy="3414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A966B5-410A-3114-0EE9-27FE5868E86C}"/>
              </a:ext>
            </a:extLst>
          </p:cNvPr>
          <p:cNvSpPr txBox="1"/>
          <p:nvPr/>
        </p:nvSpPr>
        <p:spPr>
          <a:xfrm>
            <a:off x="1161510" y="2010985"/>
            <a:ext cx="6098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RMSD:</a:t>
            </a:r>
          </a:p>
          <a:p>
            <a:endParaRPr lang="en-US" sz="28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75457C4-C645-4E3F-1872-B4A7EAF34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10" y="2780648"/>
            <a:ext cx="3332197" cy="26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1867-16C8-3BA5-4846-8D36B97B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Potential Issues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F99E5-3E0A-75EF-F8A6-63CC3DC6C1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1. Vanilla method ignores some details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2. More samples than shown on PDB website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PDB: </a:t>
            </a:r>
            <a:r>
              <a:rPr lang="en-US" sz="2000" dirty="0">
                <a:hlinkClick r:id="rId2"/>
              </a:rPr>
              <a:t>5i1d</a:t>
            </a:r>
            <a:endParaRPr lang="en-US" sz="20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3D view shows 3 MG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our training has 7 samples and test 1 sample</a:t>
            </a:r>
          </a:p>
        </p:txBody>
      </p:sp>
      <p:pic>
        <p:nvPicPr>
          <p:cNvPr id="5" name="Content Placeholder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862429-3D08-8007-BEA9-3532254C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859" y="1027906"/>
            <a:ext cx="4787243" cy="43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0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E0C3-6AF6-C8AB-C2F7-40499F96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0722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7B39A-5545-ADF9-12C2-625625D23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Literature Review: ML and Protein-ligand docking (pose)</a:t>
            </a:r>
          </a:p>
          <a:p>
            <a:endParaRPr lang="en-US" dirty="0"/>
          </a:p>
          <a:p>
            <a:r>
              <a:rPr lang="en-US" dirty="0"/>
              <a:t>Starting from </a:t>
            </a:r>
            <a:r>
              <a:rPr lang="en-US" dirty="0" err="1"/>
              <a:t>GaudiMM</a:t>
            </a:r>
            <a:r>
              <a:rPr lang="en-US" dirty="0"/>
              <a:t> or searching python pkg for RMSD?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BC236-690A-4D33-855C-743996ED1A58}"/>
              </a:ext>
            </a:extLst>
          </p:cNvPr>
          <p:cNvSpPr txBox="1"/>
          <p:nvPr/>
        </p:nvSpPr>
        <p:spPr>
          <a:xfrm>
            <a:off x="6056555" y="5077609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drugsniffer.org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382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40E9-4134-3524-12CA-7B1A4FED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0729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literature reviews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9D2F3-6FCB-0D23-5507-6E961987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3356"/>
            <a:ext cx="5257800" cy="514170"/>
          </a:xfr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AE1883C-96D0-6E6C-DDAB-E5B1E1AAB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97"/>
          <a:stretch/>
        </p:blipFill>
        <p:spPr>
          <a:xfrm>
            <a:off x="1457504" y="1939588"/>
            <a:ext cx="9276991" cy="218949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68FF97-C366-3659-774E-9CC8687D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504" y="4039835"/>
            <a:ext cx="10135326" cy="2662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93F464-F868-21C4-F2FD-8900AEE9BA96}"/>
              </a:ext>
            </a:extLst>
          </p:cNvPr>
          <p:cNvSpPr txBox="1"/>
          <p:nvPr/>
        </p:nvSpPr>
        <p:spPr>
          <a:xfrm>
            <a:off x="2660932" y="2045218"/>
            <a:ext cx="1223171" cy="3734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64EFD-8DEE-338C-B7B6-EAFC0259EF1F}"/>
              </a:ext>
            </a:extLst>
          </p:cNvPr>
          <p:cNvSpPr txBox="1"/>
          <p:nvPr/>
        </p:nvSpPr>
        <p:spPr>
          <a:xfrm>
            <a:off x="2360327" y="4129082"/>
            <a:ext cx="1223171" cy="3734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800D0-8127-1252-1220-57E406F5F8F2}"/>
              </a:ext>
            </a:extLst>
          </p:cNvPr>
          <p:cNvSpPr txBox="1"/>
          <p:nvPr/>
        </p:nvSpPr>
        <p:spPr>
          <a:xfrm>
            <a:off x="3884103" y="2045218"/>
            <a:ext cx="2424934" cy="338554"/>
          </a:xfrm>
          <a:prstGeom prst="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Detecting binding residues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C784F-77AA-9E64-24EF-11FE66C74173}"/>
              </a:ext>
            </a:extLst>
          </p:cNvPr>
          <p:cNvSpPr txBox="1"/>
          <p:nvPr/>
        </p:nvSpPr>
        <p:spPr>
          <a:xfrm>
            <a:off x="3583498" y="4129082"/>
            <a:ext cx="1575731" cy="338554"/>
          </a:xfrm>
          <a:prstGeom prst="rect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Binding affinities</a:t>
            </a:r>
          </a:p>
        </p:txBody>
      </p:sp>
    </p:spTree>
    <p:extLst>
      <p:ext uri="{BB962C8B-B14F-4D97-AF65-F5344CB8AC3E}">
        <p14:creationId xmlns:p14="http://schemas.microsoft.com/office/powerpoint/2010/main" val="141486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E780-F577-3401-289A-ED548E21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0729 Classification (example)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57D818-289C-2846-1921-B50060978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908" y="1464469"/>
            <a:ext cx="5254092" cy="1295023"/>
          </a:xfr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72085A4-E34F-3F1E-0C52-CF334BA6F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8" r="8529"/>
          <a:stretch/>
        </p:blipFill>
        <p:spPr>
          <a:xfrm>
            <a:off x="706581" y="2964094"/>
            <a:ext cx="7143113" cy="341514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83AE67F-B591-2311-1C38-240B2262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111" y="2964094"/>
            <a:ext cx="4116380" cy="35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83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9970-6EE4-C39F-FF0C-7530FBFA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0729</a:t>
            </a:r>
            <a:r>
              <a:rPr lang="zh-CN" altLang="en-US" dirty="0"/>
              <a:t> </a:t>
            </a:r>
            <a:r>
              <a:rPr lang="en-US" altLang="zh-CN" dirty="0" err="1"/>
              <a:t>DeepPocket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2E065A-1E40-8FB7-3295-B2B3BCCC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2" r="9692"/>
          <a:stretch/>
        </p:blipFill>
        <p:spPr>
          <a:xfrm>
            <a:off x="191533" y="2271208"/>
            <a:ext cx="7910946" cy="43513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335530-96F9-1283-5B9A-5BF96F77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848"/>
            <a:ext cx="8883073" cy="111527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1E34AF9-6AD7-AB4C-A1E0-45BA9312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479" y="2411124"/>
            <a:ext cx="3977448" cy="40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1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F2A6-4256-6A8A-3D2C-4001A0DF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0726 Results (draft)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8759A-2DB8-8A99-70EE-1256907D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RADIUS = 5.0</a:t>
            </a:r>
          </a:p>
          <a:p>
            <a:r>
              <a:rPr lang="en-US" dirty="0"/>
              <a:t>Exclude if # donors &lt; 3</a:t>
            </a:r>
          </a:p>
          <a:p>
            <a:r>
              <a:rPr lang="en-US" dirty="0"/>
              <a:t>Give loss=100 per donor missed in the predicted sphere</a:t>
            </a:r>
          </a:p>
          <a:p>
            <a:pPr lvl="1"/>
            <a:r>
              <a:rPr lang="en-US" dirty="0" err="1"/>
              <a:t>Coord_RMSD</a:t>
            </a:r>
            <a:r>
              <a:rPr lang="en-US" dirty="0"/>
              <a:t>: mean 0.29 std -</a:t>
            </a:r>
          </a:p>
          <a:p>
            <a:pPr lvl="1"/>
            <a:r>
              <a:rPr lang="en-US" dirty="0" err="1"/>
              <a:t>Coord_fitness</a:t>
            </a:r>
            <a:r>
              <a:rPr lang="en-US" dirty="0"/>
              <a:t>: mean 1.29 std -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1. histogram (# donors)</a:t>
            </a:r>
          </a:p>
          <a:p>
            <a:r>
              <a:rPr lang="en-US" dirty="0"/>
              <a:t>2. RL </a:t>
            </a:r>
            <a:r>
              <a:rPr lang="en-US" dirty="0" err="1"/>
              <a:t>predicted_location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0A4D-0885-3BCB-106B-879DE741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4BB7405-C4F7-BB36-B402-0F1A4F6CB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324" y="2362198"/>
            <a:ext cx="2677652" cy="2686548"/>
          </a:xfr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91C854-59DC-9203-494E-3520FD119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" t="2609" r="1138" b="1138"/>
          <a:stretch/>
        </p:blipFill>
        <p:spPr>
          <a:xfrm>
            <a:off x="7807561" y="2362197"/>
            <a:ext cx="3126590" cy="2939145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5F9590E9-A2E2-6DEF-563F-02BE062FB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46" y="2344487"/>
            <a:ext cx="2598175" cy="26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1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1B09-7A0F-FBD4-CFB0-EB574822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0FFB-4390-3C12-74D7-ADD2F8CE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6A2220-7DEF-A008-91A5-EC1BBE8A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944"/>
            <a:ext cx="95758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2F92-1FE1-2045-B3CC-53D853C8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Task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3B5A-8629-1110-A351-58C98215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31732" cy="4351338"/>
          </a:xfrm>
        </p:spPr>
        <p:txBody>
          <a:bodyPr/>
          <a:lstStyle/>
          <a:p>
            <a:r>
              <a:rPr lang="en-US" dirty="0"/>
              <a:t>Data </a:t>
            </a:r>
          </a:p>
          <a:p>
            <a:pPr lvl="1"/>
            <a:r>
              <a:rPr lang="en-US" dirty="0"/>
              <a:t>Split ligands into groups by their charge</a:t>
            </a:r>
          </a:p>
          <a:p>
            <a:pPr lvl="1"/>
            <a:r>
              <a:rPr lang="en-US" dirty="0"/>
              <a:t>Padding</a:t>
            </a:r>
          </a:p>
          <a:p>
            <a:r>
              <a:rPr lang="en-US" dirty="0"/>
              <a:t>Model</a:t>
            </a:r>
          </a:p>
          <a:p>
            <a:pPr lvl="1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C71607A-2B1A-730B-3D7C-D4381666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51" y="4603514"/>
            <a:ext cx="1629743" cy="1635158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4EB4BA6-3F45-FE1E-C914-938A51CF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249" y="4603514"/>
            <a:ext cx="1629743" cy="16851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49802-2AAD-8F55-78D7-E9728B603A73}"/>
              </a:ext>
            </a:extLst>
          </p:cNvPr>
          <p:cNvCxnSpPr/>
          <p:nvPr/>
        </p:nvCxnSpPr>
        <p:spPr>
          <a:xfrm>
            <a:off x="7607370" y="5411969"/>
            <a:ext cx="640080" cy="0"/>
          </a:xfrm>
          <a:prstGeom prst="straightConnector1">
            <a:avLst/>
          </a:prstGeom>
          <a:ln w="79375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F9D0FBD-4016-56F7-1F4F-63F75759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8817"/>
              </p:ext>
            </p:extLst>
          </p:nvPr>
        </p:nvGraphicFramePr>
        <p:xfrm>
          <a:off x="5820475" y="2408780"/>
          <a:ext cx="50555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563">
                  <a:extLst>
                    <a:ext uri="{9D8B030D-6E8A-4147-A177-3AD203B41FA5}">
                      <a16:colId xmlns:a16="http://schemas.microsoft.com/office/drawing/2014/main" val="2183434330"/>
                    </a:ext>
                  </a:extLst>
                </a:gridCol>
                <a:gridCol w="1680773">
                  <a:extLst>
                    <a:ext uri="{9D8B030D-6E8A-4147-A177-3AD203B41FA5}">
                      <a16:colId xmlns:a16="http://schemas.microsoft.com/office/drawing/2014/main" val="2336455378"/>
                    </a:ext>
                  </a:extLst>
                </a:gridCol>
                <a:gridCol w="1685168">
                  <a:extLst>
                    <a:ext uri="{9D8B030D-6E8A-4147-A177-3AD203B41FA5}">
                      <a16:colId xmlns:a16="http://schemas.microsoft.com/office/drawing/2014/main" val="1305523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0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6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17,863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8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56,696 + 14,174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658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BD8E81-4624-F4C7-366F-CA2BF1764159}"/>
              </a:ext>
            </a:extLst>
          </p:cNvPr>
          <p:cNvSpPr txBox="1"/>
          <p:nvPr/>
        </p:nvSpPr>
        <p:spPr>
          <a:xfrm>
            <a:off x="5820476" y="1947115"/>
            <a:ext cx="200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Training + Test</a:t>
            </a:r>
          </a:p>
        </p:txBody>
      </p:sp>
    </p:spTree>
    <p:extLst>
      <p:ext uri="{BB962C8B-B14F-4D97-AF65-F5344CB8AC3E}">
        <p14:creationId xmlns:p14="http://schemas.microsoft.com/office/powerpoint/2010/main" val="404904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63CE-1A85-EC7E-CA3C-885D2CEA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57FECE-9AB5-4181-EEE7-23930C289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882156"/>
              </p:ext>
            </p:extLst>
          </p:nvPr>
        </p:nvGraphicFramePr>
        <p:xfrm>
          <a:off x="838200" y="4139847"/>
          <a:ext cx="886629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573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Dataset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Positive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38.8k/9.7k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0.67/0.43/0.77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17.8k/4.4k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5.45/5.41/1.39</a:t>
                      </a:r>
                    </a:p>
                    <a:p>
                      <a:pPr algn="ctr"/>
                      <a:r>
                        <a:rPr lang="en-US" altLang="zh-CN" dirty="0"/>
                        <a:t>(10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epochs)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2937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631484-4AFE-9C82-7069-2B9DB4C19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014856"/>
              </p:ext>
            </p:extLst>
          </p:nvPr>
        </p:nvGraphicFramePr>
        <p:xfrm>
          <a:off x="838199" y="1585816"/>
          <a:ext cx="1108286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573">
                  <a:extLst>
                    <a:ext uri="{9D8B030D-6E8A-4147-A177-3AD203B41FA5}">
                      <a16:colId xmlns:a16="http://schemas.microsoft.com/office/drawing/2014/main" val="3248201663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115465844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108062987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2963620336"/>
                    </a:ext>
                  </a:extLst>
                </a:gridCol>
                <a:gridCol w="2216573">
                  <a:extLst>
                    <a:ext uri="{9D8B030D-6E8A-4147-A177-3AD203B41FA5}">
                      <a16:colId xmlns:a16="http://schemas.microsoft.com/office/drawing/2014/main" val="350263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Starting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performance (mean/median/std)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 time /epoch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Zn-ligand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(9k+)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Simple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 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1.9/1.1/1.8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4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Cu-ligand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(100+, </a:t>
                      </a:r>
                      <a:r>
                        <a:rPr lang="en-US" sz="1800" b="1" dirty="0" err="1"/>
                        <a:t>aug</a:t>
                      </a:r>
                      <a:r>
                        <a:rPr lang="en-US" sz="1800" b="1" dirty="0"/>
                        <a:t> 50k)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Pix2pix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altLang="zh-CN" dirty="0"/>
                        <a:t>#G:</a:t>
                      </a:r>
                      <a:r>
                        <a:rPr lang="en-US" dirty="0"/>
                        <a:t>268M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#D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1.2/1/0.97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~8+min</a:t>
                      </a:r>
                    </a:p>
                    <a:p>
                      <a:pPr algn="ctr"/>
                      <a:r>
                        <a:rPr lang="en-US" dirty="0"/>
                        <a:t>(Cu-ligand)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0497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D6FFD0-AF44-470A-E487-75DB22A50D89}"/>
              </a:ext>
            </a:extLst>
          </p:cNvPr>
          <p:cNvSpPr txBox="1"/>
          <p:nvPr/>
        </p:nvSpPr>
        <p:spPr>
          <a:xfrm>
            <a:off x="838199" y="3770515"/>
            <a:ext cx="4610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Ligands with positive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neutral</a:t>
            </a:r>
            <a:r>
              <a:rPr lang="en-US" sz="2000" b="1" dirty="0"/>
              <a:t> charge</a:t>
            </a:r>
          </a:p>
        </p:txBody>
      </p:sp>
    </p:spTree>
    <p:extLst>
      <p:ext uri="{BB962C8B-B14F-4D97-AF65-F5344CB8AC3E}">
        <p14:creationId xmlns:p14="http://schemas.microsoft.com/office/powerpoint/2010/main" val="25118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6536-3296-9F58-6A4A-44022A7E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0617 Prob and To-do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82376BC2-F949-01A6-7A94-5EAB6525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596" y="1661939"/>
            <a:ext cx="2516491" cy="202054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30B4F6-0C0B-305C-B001-28769D8F1A17}"/>
              </a:ext>
            </a:extLst>
          </p:cNvPr>
          <p:cNvSpPr txBox="1">
            <a:spLocks/>
          </p:cNvSpPr>
          <p:nvPr/>
        </p:nvSpPr>
        <p:spPr>
          <a:xfrm>
            <a:off x="838200" y="1717488"/>
            <a:ext cx="5257800" cy="504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issue: training time</a:t>
            </a:r>
          </a:p>
          <a:p>
            <a:pPr lvl="1"/>
            <a:r>
              <a:rPr lang="en-US" dirty="0"/>
              <a:t>Data</a:t>
            </a:r>
          </a:p>
          <a:p>
            <a:pPr lvl="2"/>
            <a:r>
              <a:rPr lang="en-US" strike="sngStrike" dirty="0"/>
              <a:t>If exploring potential initial positions is needed? </a:t>
            </a:r>
          </a:p>
          <a:p>
            <a:pPr lvl="1"/>
            <a:r>
              <a:rPr lang="en-US" dirty="0"/>
              <a:t>Model</a:t>
            </a:r>
          </a:p>
          <a:p>
            <a:pPr lvl="2"/>
            <a:r>
              <a:rPr lang="en-US" strike="sngStrike" dirty="0"/>
              <a:t>Analyze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memory usage</a:t>
            </a:r>
          </a:p>
          <a:p>
            <a:pPr lvl="2"/>
            <a:r>
              <a:rPr lang="en-US" altLang="zh-CN" strike="sngStrike" dirty="0"/>
              <a:t>Choose a suitable b</a:t>
            </a:r>
            <a:r>
              <a:rPr lang="en-US" strike="sngStrike" dirty="0"/>
              <a:t>atch size?</a:t>
            </a:r>
          </a:p>
          <a:p>
            <a:pPr lvl="2"/>
            <a:r>
              <a:rPr lang="en-US" strike="sngStrike" dirty="0" err="1"/>
              <a:t>OSError</a:t>
            </a:r>
            <a:r>
              <a:rPr lang="en-US" strike="sngStrike" dirty="0"/>
              <a:t> No space left on device</a:t>
            </a:r>
          </a:p>
          <a:p>
            <a:r>
              <a:rPr lang="en-US" dirty="0"/>
              <a:t>To-do</a:t>
            </a:r>
          </a:p>
          <a:p>
            <a:pPr lvl="1"/>
            <a:r>
              <a:rPr lang="en-US" sz="2000" strike="sngStrike" dirty="0"/>
              <a:t>Generate</a:t>
            </a:r>
            <a:r>
              <a:rPr lang="zh-CN" altLang="en-US" sz="2000" strike="sngStrike" dirty="0"/>
              <a:t> </a:t>
            </a:r>
            <a:r>
              <a:rPr lang="en-US" altLang="zh-CN" sz="2000" strike="sngStrike" dirty="0"/>
              <a:t>and</a:t>
            </a:r>
            <a:r>
              <a:rPr lang="zh-CN" altLang="en-US" sz="2000" strike="sngStrike" dirty="0"/>
              <a:t> </a:t>
            </a:r>
            <a:r>
              <a:rPr lang="en-US" altLang="zh-CN" sz="2000" strike="sngStrike" dirty="0"/>
              <a:t>save</a:t>
            </a:r>
            <a:endParaRPr lang="en-US" sz="2000" strike="sngStrike" dirty="0"/>
          </a:p>
          <a:p>
            <a:pPr lvl="1"/>
            <a:r>
              <a:rPr lang="en-US" sz="2000" strike="sngStrike" dirty="0"/>
              <a:t>Fix model training issues</a:t>
            </a:r>
          </a:p>
          <a:p>
            <a:pPr lvl="1"/>
            <a:r>
              <a:rPr lang="en-US" sz="2000" strike="sngStrike" dirty="0"/>
              <a:t>Fill out blanks in tables</a:t>
            </a:r>
          </a:p>
          <a:p>
            <a:pPr lvl="1"/>
            <a:r>
              <a:rPr lang="en-US" sz="2000" dirty="0"/>
              <a:t>Explore more model architectures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Mike Heavers | Pix 2 Pix Tensorflow Images with ImageMagick">
            <a:extLst>
              <a:ext uri="{FF2B5EF4-FFF2-40B4-BE49-F238E27FC236}">
                <a16:creationId xmlns:a16="http://schemas.microsoft.com/office/drawing/2014/main" id="{3076E554-8758-167F-D02C-B191B3E5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96" y="4021317"/>
            <a:ext cx="4131732" cy="20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79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Implement Pix2Pix GAN Models From Scratch With Keras">
            <a:extLst>
              <a:ext uri="{FF2B5EF4-FFF2-40B4-BE49-F238E27FC236}">
                <a16:creationId xmlns:a16="http://schemas.microsoft.com/office/drawing/2014/main" id="{4C215413-BB73-F429-008D-6B4A61CAA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/>
          <a:stretch/>
        </p:blipFill>
        <p:spPr bwMode="auto">
          <a:xfrm>
            <a:off x="2400282" y="2349305"/>
            <a:ext cx="4069265" cy="24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422AB84B-3D6F-AE7A-85E3-0B69FB3F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66" y="2631316"/>
            <a:ext cx="2090235" cy="1808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E21FA0C-9BA9-7471-C325-00B83327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" t="3520" r="2382" b="2111"/>
          <a:stretch/>
        </p:blipFill>
        <p:spPr>
          <a:xfrm>
            <a:off x="1148798" y="3324687"/>
            <a:ext cx="1009577" cy="1009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A99B1-EB8B-2AD3-98D2-C3D846B9C4F6}"/>
              </a:ext>
            </a:extLst>
          </p:cNvPr>
          <p:cNvSpPr txBox="1"/>
          <p:nvPr/>
        </p:nvSpPr>
        <p:spPr>
          <a:xfrm>
            <a:off x="6034369" y="4667108"/>
            <a:ext cx="156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[250, 250, 23]</a:t>
            </a:r>
          </a:p>
        </p:txBody>
      </p:sp>
      <p:pic>
        <p:nvPicPr>
          <p:cNvPr id="19" name="Picture 18" descr="Shape, rectangle&#10;&#10;Description automatically generated">
            <a:extLst>
              <a:ext uri="{FF2B5EF4-FFF2-40B4-BE49-F238E27FC236}">
                <a16:creationId xmlns:a16="http://schemas.microsoft.com/office/drawing/2014/main" id="{3E34153E-80BA-D676-7749-E7C77B65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4"/>
          <a:stretch/>
        </p:blipFill>
        <p:spPr>
          <a:xfrm>
            <a:off x="5973070" y="2546706"/>
            <a:ext cx="1839774" cy="1798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76D4FD-2A4F-B380-8C65-F59A0514A92E}"/>
              </a:ext>
            </a:extLst>
          </p:cNvPr>
          <p:cNvSpPr txBox="1"/>
          <p:nvPr/>
        </p:nvSpPr>
        <p:spPr>
          <a:xfrm>
            <a:off x="1265657" y="4708546"/>
            <a:ext cx="281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[250, 250, 23]</a:t>
            </a:r>
          </a:p>
          <a:p>
            <a:r>
              <a:rPr lang="en-US" b="1" dirty="0"/>
              <a:t>Gray area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1CD18-A72D-86DF-E537-53F50E44645C}"/>
              </a:ext>
            </a:extLst>
          </p:cNvPr>
          <p:cNvSpPr txBox="1"/>
          <p:nvPr/>
        </p:nvSpPr>
        <p:spPr>
          <a:xfrm>
            <a:off x="3057235" y="1910483"/>
            <a:ext cx="281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Unet</a:t>
            </a:r>
            <a:r>
              <a:rPr lang="en-US" b="1" dirty="0"/>
              <a:t> + self-attention layers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FB8160-9893-5E11-7EB2-D4E5AF0DDEB6}"/>
              </a:ext>
            </a:extLst>
          </p:cNvPr>
          <p:cNvCxnSpPr>
            <a:stCxn id="19" idx="3"/>
          </p:cNvCxnSpPr>
          <p:nvPr/>
        </p:nvCxnSpPr>
        <p:spPr>
          <a:xfrm>
            <a:off x="7812844" y="3445761"/>
            <a:ext cx="304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64973019-9044-FB06-AC07-48CDB51D1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619" y="2803419"/>
            <a:ext cx="1335194" cy="125116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3862DB-2081-AEAA-B39B-A26B7DD74175}"/>
              </a:ext>
            </a:extLst>
          </p:cNvPr>
          <p:cNvCxnSpPr/>
          <p:nvPr/>
        </p:nvCxnSpPr>
        <p:spPr>
          <a:xfrm>
            <a:off x="9070524" y="3411764"/>
            <a:ext cx="304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picture containing chart&#10;&#10;Description automatically generated">
            <a:extLst>
              <a:ext uri="{FF2B5EF4-FFF2-40B4-BE49-F238E27FC236}">
                <a16:creationId xmlns:a16="http://schemas.microsoft.com/office/drawing/2014/main" id="{41F26645-C28A-F7F4-47F6-BFF5F14D8F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" t="3520" r="2382" b="2111"/>
          <a:stretch/>
        </p:blipFill>
        <p:spPr>
          <a:xfrm>
            <a:off x="9708628" y="4662521"/>
            <a:ext cx="1133366" cy="11333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100E7B-6C30-70E8-59A6-BCF57C360369}"/>
              </a:ext>
            </a:extLst>
          </p:cNvPr>
          <p:cNvSpPr/>
          <p:nvPr/>
        </p:nvSpPr>
        <p:spPr>
          <a:xfrm>
            <a:off x="1491157" y="3338753"/>
            <a:ext cx="667218" cy="1070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60B23C-48D6-4BDF-0CAE-CB75D87D7976}"/>
              </a:ext>
            </a:extLst>
          </p:cNvPr>
          <p:cNvSpPr/>
          <p:nvPr/>
        </p:nvSpPr>
        <p:spPr>
          <a:xfrm rot="5400000">
            <a:off x="883903" y="3955389"/>
            <a:ext cx="667218" cy="1070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91F6BAF8-C4A2-F968-B324-A1100C7F27FD}"/>
              </a:ext>
            </a:extLst>
          </p:cNvPr>
          <p:cNvSpPr/>
          <p:nvPr/>
        </p:nvSpPr>
        <p:spPr>
          <a:xfrm>
            <a:off x="10955813" y="3675284"/>
            <a:ext cx="397987" cy="1248408"/>
          </a:xfrm>
          <a:prstGeom prst="rightBrace">
            <a:avLst>
              <a:gd name="adj1" fmla="val 8333"/>
              <a:gd name="adj2" fmla="val 4887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DCBD3A-ED98-329E-1687-B9FACF3F91AA}"/>
              </a:ext>
            </a:extLst>
          </p:cNvPr>
          <p:cNvSpPr txBox="1"/>
          <p:nvPr/>
        </p:nvSpPr>
        <p:spPr>
          <a:xfrm>
            <a:off x="11353800" y="411482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L1 loss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90C946-57D5-0B55-0DE6-147E7E6BC8F6}"/>
              </a:ext>
            </a:extLst>
          </p:cNvPr>
          <p:cNvSpPr/>
          <p:nvPr/>
        </p:nvSpPr>
        <p:spPr>
          <a:xfrm>
            <a:off x="8294555" y="3487078"/>
            <a:ext cx="249016" cy="24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D567AB-0A9B-5D8E-1DF3-9F13548D9AE9}"/>
              </a:ext>
            </a:extLst>
          </p:cNvPr>
          <p:cNvSpPr/>
          <p:nvPr/>
        </p:nvSpPr>
        <p:spPr>
          <a:xfrm>
            <a:off x="8828341" y="2955819"/>
            <a:ext cx="249016" cy="249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8F14D2-6F1C-5D6A-E9B9-4F7BC37996A3}"/>
              </a:ext>
            </a:extLst>
          </p:cNvPr>
          <p:cNvCxnSpPr/>
          <p:nvPr/>
        </p:nvCxnSpPr>
        <p:spPr>
          <a:xfrm flipV="1">
            <a:off x="8294555" y="295581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DE6F49-BF45-C34C-6DC7-0ABBFD6E7700}"/>
              </a:ext>
            </a:extLst>
          </p:cNvPr>
          <p:cNvCxnSpPr/>
          <p:nvPr/>
        </p:nvCxnSpPr>
        <p:spPr>
          <a:xfrm flipV="1">
            <a:off x="8541488" y="296597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37F28A-83BE-B66A-5A31-0D6901A85D86}"/>
              </a:ext>
            </a:extLst>
          </p:cNvPr>
          <p:cNvCxnSpPr/>
          <p:nvPr/>
        </p:nvCxnSpPr>
        <p:spPr>
          <a:xfrm flipV="1">
            <a:off x="8548555" y="3189499"/>
            <a:ext cx="533786" cy="5312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6F0DD23B-C25C-F5A0-02EC-53ED153DEF96}"/>
              </a:ext>
            </a:extLst>
          </p:cNvPr>
          <p:cNvSpPr/>
          <p:nvPr/>
        </p:nvSpPr>
        <p:spPr>
          <a:xfrm>
            <a:off x="8294555" y="2965979"/>
            <a:ext cx="780719" cy="511286"/>
          </a:xfrm>
          <a:prstGeom prst="parallelogram">
            <a:avLst>
              <a:gd name="adj" fmla="val 10175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63CB1A1-5E8A-C46B-9DD2-04484CB04295}"/>
              </a:ext>
            </a:extLst>
          </p:cNvPr>
          <p:cNvSpPr/>
          <p:nvPr/>
        </p:nvSpPr>
        <p:spPr>
          <a:xfrm rot="16200000" flipV="1">
            <a:off x="8420586" y="3081383"/>
            <a:ext cx="764592" cy="533784"/>
          </a:xfrm>
          <a:prstGeom prst="parallelogram">
            <a:avLst>
              <a:gd name="adj" fmla="val 9646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84A6FC-2DEC-A0DB-DF57-732274C4F0EA}"/>
              </a:ext>
            </a:extLst>
          </p:cNvPr>
          <p:cNvSpPr txBox="1"/>
          <p:nvPr/>
        </p:nvSpPr>
        <p:spPr>
          <a:xfrm>
            <a:off x="7810294" y="1904944"/>
            <a:ext cx="195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 layer</a:t>
            </a:r>
          </a:p>
          <a:p>
            <a:pPr algn="ctr"/>
            <a:r>
              <a:rPr lang="en-US" b="1" dirty="0"/>
              <a:t>Kernel size 1x1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20A562-4542-90B8-2B35-662AC5164B8C}"/>
              </a:ext>
            </a:extLst>
          </p:cNvPr>
          <p:cNvSpPr txBox="1"/>
          <p:nvPr/>
        </p:nvSpPr>
        <p:spPr>
          <a:xfrm>
            <a:off x="9077357" y="5887331"/>
            <a:ext cx="266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True pairwise distance mx</a:t>
            </a:r>
          </a:p>
        </p:txBody>
      </p:sp>
    </p:spTree>
    <p:extLst>
      <p:ext uri="{BB962C8B-B14F-4D97-AF65-F5344CB8AC3E}">
        <p14:creationId xmlns:p14="http://schemas.microsoft.com/office/powerpoint/2010/main" val="334519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DBB46-CB43-4F0A-5535-2AA041C5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06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67EAF-781A-CAB1-A83D-8AABD96D8CFD}"/>
              </a:ext>
            </a:extLst>
          </p:cNvPr>
          <p:cNvSpPr txBox="1"/>
          <p:nvPr/>
        </p:nvSpPr>
        <p:spPr>
          <a:xfrm>
            <a:off x="1064302" y="1690688"/>
            <a:ext cx="2427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Positive charge</a:t>
            </a:r>
          </a:p>
          <a:p>
            <a:r>
              <a:rPr lang="en-US" sz="2800" b="1" dirty="0"/>
              <a:t>training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C6535FC-FDD0-6CEE-5B2B-1C85D8264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01" y="2841606"/>
            <a:ext cx="3021277" cy="2105148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BDBFD77-1939-FD5D-B40C-2B7AB3FCA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7"/>
          <a:stretch/>
        </p:blipFill>
        <p:spPr>
          <a:xfrm>
            <a:off x="4857125" y="1323852"/>
            <a:ext cx="6308979" cy="4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13133</TotalTime>
  <Words>894</Words>
  <Application>Microsoft Macintosh PowerPoint</Application>
  <PresentationFormat>Widescreen</PresentationFormat>
  <Paragraphs>266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Plans</vt:lpstr>
      <vt:lpstr>PowerPoint Presentation</vt:lpstr>
      <vt:lpstr>Input </vt:lpstr>
      <vt:lpstr>Simple network structure</vt:lpstr>
      <vt:lpstr>0617 Task done</vt:lpstr>
      <vt:lpstr>0617 Comparison</vt:lpstr>
      <vt:lpstr>0617 Prob and To-do</vt:lpstr>
      <vt:lpstr>0630 Model</vt:lpstr>
      <vt:lpstr>0630 Statistics</vt:lpstr>
      <vt:lpstr>0630 Statistics</vt:lpstr>
      <vt:lpstr>0630 Comparison</vt:lpstr>
      <vt:lpstr>0630 Analysis</vt:lpstr>
      <vt:lpstr>0630 To-do</vt:lpstr>
      <vt:lpstr>0704 Papers</vt:lpstr>
      <vt:lpstr>0704 Ligand embedding </vt:lpstr>
      <vt:lpstr>0704 More plots (neutral charge ligands)</vt:lpstr>
      <vt:lpstr>0704 Coordinates recovery</vt:lpstr>
      <vt:lpstr>0715 Papers</vt:lpstr>
      <vt:lpstr>0715 Papers</vt:lpstr>
      <vt:lpstr>0715 Papers</vt:lpstr>
      <vt:lpstr>0715 Papers</vt:lpstr>
      <vt:lpstr>0722 Conformation RMSD</vt:lpstr>
      <vt:lpstr>0722 Result and Plot</vt:lpstr>
      <vt:lpstr>0722 Potential Issues </vt:lpstr>
      <vt:lpstr>0722 Next step</vt:lpstr>
      <vt:lpstr>0729 ML literature reviews</vt:lpstr>
      <vt:lpstr>0729 Classification (example)</vt:lpstr>
      <vt:lpstr>0729 DeepPocket: metrics </vt:lpstr>
      <vt:lpstr>0726 Results (draft)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Menghan Lin</dc:creator>
  <cp:lastModifiedBy>Menghan Lin</cp:lastModifiedBy>
  <cp:revision>134</cp:revision>
  <dcterms:created xsi:type="dcterms:W3CDTF">2022-06-03T11:17:48Z</dcterms:created>
  <dcterms:modified xsi:type="dcterms:W3CDTF">2022-07-28T18:26:55Z</dcterms:modified>
</cp:coreProperties>
</file>